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7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8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9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0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theme/theme11.xml" ContentType="application/vnd.openxmlformats-officedocument.theme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2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theme/theme13.xml" ContentType="application/vnd.openxmlformats-officedocument.theme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8" r:id="rId3"/>
    <p:sldMasterId id="2147483704" r:id="rId4"/>
    <p:sldMasterId id="2147483720" r:id="rId5"/>
    <p:sldMasterId id="2147483736" r:id="rId6"/>
    <p:sldMasterId id="2147483752" r:id="rId7"/>
    <p:sldMasterId id="2147483768" r:id="rId8"/>
    <p:sldMasterId id="2147483784" r:id="rId9"/>
    <p:sldMasterId id="2147483800" r:id="rId10"/>
    <p:sldMasterId id="2147483816" r:id="rId11"/>
    <p:sldMasterId id="2147483832" r:id="rId12"/>
    <p:sldMasterId id="2147483848" r:id="rId13"/>
    <p:sldMasterId id="2147483864" r:id="rId14"/>
  </p:sldMasterIdLst>
  <p:notesMasterIdLst>
    <p:notesMasterId r:id="rId40"/>
  </p:notesMasterIdLst>
  <p:sldIdLst>
    <p:sldId id="268" r:id="rId15"/>
    <p:sldId id="269" r:id="rId16"/>
    <p:sldId id="257" r:id="rId17"/>
    <p:sldId id="258" r:id="rId18"/>
    <p:sldId id="259" r:id="rId19"/>
    <p:sldId id="260" r:id="rId20"/>
    <p:sldId id="261" r:id="rId21"/>
    <p:sldId id="262" r:id="rId22"/>
    <p:sldId id="263" r:id="rId23"/>
    <p:sldId id="264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65" r:id="rId38"/>
    <p:sldId id="266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60"/>
  </p:normalViewPr>
  <p:slideViewPr>
    <p:cSldViewPr>
      <p:cViewPr varScale="1">
        <p:scale>
          <a:sx n="83" d="100"/>
          <a:sy n="83" d="100"/>
        </p:scale>
        <p:origin x="1459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5C8C1-FAAF-4DDD-ACD0-808AEEE7DCD6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7E26FA-EBD4-43E9-ADD8-5BA8DD711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13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EFADCE-13BC-46BF-A34E-BEB06DC50D2F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1000" i="1" smtClean="0">
                <a:latin typeface="Book Antiqua" panose="02040602050305030304" pitchFamily="18" charset="0"/>
              </a:rPr>
              <a:t>IRR</a:t>
            </a:r>
            <a:r>
              <a:rPr lang="ru-RU" altLang="ru-RU" sz="1000" smtClean="0">
                <a:latin typeface="Book Antiqua" panose="02040602050305030304" pitchFamily="18" charset="0"/>
              </a:rPr>
              <a:t> показывает, при какой ставке дисконтирования проект окупается в точности за расчетный период.</a:t>
            </a:r>
            <a:r>
              <a:rPr lang="ru-RU" altLang="ru-RU" smtClean="0">
                <a:latin typeface="Arial" panose="020B0604020202020204" pitchFamily="34" charset="0"/>
              </a:rPr>
              <a:t> </a:t>
            </a:r>
          </a:p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174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F8BF1E1-C462-4B43-8224-73AEAC455397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1000" i="1" smtClean="0">
                <a:latin typeface="Book Antiqua" panose="02040602050305030304" pitchFamily="18" charset="0"/>
              </a:rPr>
              <a:t>IRR</a:t>
            </a:r>
            <a:r>
              <a:rPr lang="ru-RU" altLang="ru-RU" sz="1000" smtClean="0">
                <a:latin typeface="Book Antiqua" panose="02040602050305030304" pitchFamily="18" charset="0"/>
              </a:rPr>
              <a:t> показывает, при какой ставке дисконтирования проект окупается в точности за расчетный период.</a:t>
            </a:r>
            <a:r>
              <a:rPr lang="ru-RU" altLang="ru-RU" smtClean="0">
                <a:latin typeface="Arial" panose="020B0604020202020204" pitchFamily="34" charset="0"/>
              </a:rPr>
              <a:t> </a:t>
            </a:r>
          </a:p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563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0AD713-AF1F-4C7D-A79A-1BCBA709751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1000" i="1" smtClean="0">
                <a:latin typeface="Book Antiqua" panose="02040602050305030304" pitchFamily="18" charset="0"/>
              </a:rPr>
              <a:t>IRR</a:t>
            </a:r>
            <a:r>
              <a:rPr lang="ru-RU" altLang="ru-RU" sz="1000" smtClean="0">
                <a:latin typeface="Book Antiqua" panose="02040602050305030304" pitchFamily="18" charset="0"/>
              </a:rPr>
              <a:t> показывает, при какой ставке дисконтирования проект окупается в точности за расчетный период.</a:t>
            </a:r>
            <a:r>
              <a:rPr lang="ru-RU" altLang="ru-RU" smtClean="0">
                <a:latin typeface="Arial" panose="020B0604020202020204" pitchFamily="34" charset="0"/>
              </a:rPr>
              <a:t> </a:t>
            </a:r>
          </a:p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52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36D590A-C457-4901-9385-C9B230B5011D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1000" i="1" smtClean="0">
                <a:latin typeface="Book Antiqua" panose="02040602050305030304" pitchFamily="18" charset="0"/>
              </a:rPr>
              <a:t>IRR</a:t>
            </a:r>
            <a:r>
              <a:rPr lang="ru-RU" altLang="ru-RU" sz="1000" smtClean="0">
                <a:latin typeface="Book Antiqua" panose="02040602050305030304" pitchFamily="18" charset="0"/>
              </a:rPr>
              <a:t> показывает, при какой ставке дисконтирования проект окупается в точности за расчетный период.</a:t>
            </a:r>
            <a:r>
              <a:rPr lang="ru-RU" altLang="ru-RU" smtClean="0">
                <a:latin typeface="Arial" panose="020B0604020202020204" pitchFamily="34" charset="0"/>
              </a:rPr>
              <a:t> </a:t>
            </a:r>
          </a:p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063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623C83-0026-4644-A5F1-E3E74759A11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1000" i="1" smtClean="0">
                <a:latin typeface="Book Antiqua" panose="02040602050305030304" pitchFamily="18" charset="0"/>
              </a:rPr>
              <a:t>IRR</a:t>
            </a:r>
            <a:r>
              <a:rPr lang="ru-RU" altLang="ru-RU" sz="1000" smtClean="0">
                <a:latin typeface="Book Antiqua" panose="02040602050305030304" pitchFamily="18" charset="0"/>
              </a:rPr>
              <a:t> показывает, при какой ставке дисконтирования проект окупается в точности за расчетный период.</a:t>
            </a:r>
            <a:r>
              <a:rPr lang="ru-RU" altLang="ru-RU" smtClean="0">
                <a:latin typeface="Arial" panose="020B0604020202020204" pitchFamily="34" charset="0"/>
              </a:rPr>
              <a:t> </a:t>
            </a:r>
          </a:p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305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7CB76A-E6AE-4E0D-BA24-B7DD59DB2062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1000" i="1" smtClean="0">
                <a:latin typeface="Book Antiqua" panose="02040602050305030304" pitchFamily="18" charset="0"/>
              </a:rPr>
              <a:t>IRR</a:t>
            </a:r>
            <a:r>
              <a:rPr lang="ru-RU" altLang="ru-RU" sz="1000" smtClean="0">
                <a:latin typeface="Book Antiqua" panose="02040602050305030304" pitchFamily="18" charset="0"/>
              </a:rPr>
              <a:t> показывает, при какой ставке дисконтирования проект окупается в точности за расчетный период.</a:t>
            </a:r>
            <a:r>
              <a:rPr lang="ru-RU" altLang="ru-RU" smtClean="0">
                <a:latin typeface="Arial" panose="020B0604020202020204" pitchFamily="34" charset="0"/>
              </a:rPr>
              <a:t> </a:t>
            </a:r>
          </a:p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3275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3E18442-6BEC-4ACF-9253-80AA36E4A585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68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1000" i="1" smtClean="0">
                <a:latin typeface="Book Antiqua" panose="02040602050305030304" pitchFamily="18" charset="0"/>
              </a:rPr>
              <a:t>IRR</a:t>
            </a:r>
            <a:r>
              <a:rPr lang="ru-RU" altLang="ru-RU" sz="1000" smtClean="0">
                <a:latin typeface="Book Antiqua" panose="02040602050305030304" pitchFamily="18" charset="0"/>
              </a:rPr>
              <a:t> показывает, при какой ставке дисконтирования проект окупается в точности за расчетный период.</a:t>
            </a:r>
            <a:r>
              <a:rPr lang="ru-RU" altLang="ru-RU" smtClean="0">
                <a:latin typeface="Arial" panose="020B0604020202020204" pitchFamily="34" charset="0"/>
              </a:rPr>
              <a:t> </a:t>
            </a:r>
          </a:p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185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4C71EC6-210F-42DE-9C53-41977AD35B3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02878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8625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77520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41780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250705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2941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46905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1468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135627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04916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6087649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48657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5110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04696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52107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45425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51956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18353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81435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23806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39164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6351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73698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27988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570140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2479411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5795754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17026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01866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0397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568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42818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12212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855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5943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44453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7889287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02512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76333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44906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795161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35267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0426207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3463493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82087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56771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04558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60945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35324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43035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32940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14402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45637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29799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54043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03778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88130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663802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6567380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308512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95014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73798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0332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998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63814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03686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85717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2366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94213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4565531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40036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32300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46492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309149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980367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96477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4093521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39409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24707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39017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609209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95971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55994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3964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081077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94024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4885066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01960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19331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041423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708923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48528972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1935675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10763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5676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584273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113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6554122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736159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005159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977418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52286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417576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439806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960731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21371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2859905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62767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6649781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33197605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246664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150750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943132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772662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932460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103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1529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9758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8182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443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2883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5037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3290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6170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95076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1122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0236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4861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56912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747184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672253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1721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4568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3125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641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4140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2568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4691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4233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26966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0334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0374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2696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96292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95104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536265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79701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99519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9332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33593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8109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7901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9917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50160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77906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37618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3266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63848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14407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4789897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028355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4198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20012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1166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901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57321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36330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78302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3583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375311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92753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42421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31684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662795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55278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5002227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71243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82452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60684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27368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7606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82515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06806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87409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5300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08717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9025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27784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418709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1149187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4277221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2522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15209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62674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135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slideLayout" Target="../slideLayouts/slideLayout144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143.xml"/><Relationship Id="rId17" Type="http://schemas.openxmlformats.org/officeDocument/2006/relationships/vmlDrawing" Target="../drawings/vmlDrawing9.vml"/><Relationship Id="rId2" Type="http://schemas.openxmlformats.org/officeDocument/2006/relationships/slideLayout" Target="../slideLayouts/slideLayout133.xml"/><Relationship Id="rId16" Type="http://schemas.openxmlformats.org/officeDocument/2006/relationships/theme" Target="../theme/theme10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4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Relationship Id="rId14" Type="http://schemas.openxmlformats.org/officeDocument/2006/relationships/slideLayout" Target="../slideLayouts/slideLayout14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4.xml"/><Relationship Id="rId13" Type="http://schemas.openxmlformats.org/officeDocument/2006/relationships/slideLayout" Target="../slideLayouts/slideLayout159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3.xml"/><Relationship Id="rId12" Type="http://schemas.openxmlformats.org/officeDocument/2006/relationships/slideLayout" Target="../slideLayouts/slideLayout158.xml"/><Relationship Id="rId17" Type="http://schemas.openxmlformats.org/officeDocument/2006/relationships/vmlDrawing" Target="../drawings/vmlDrawing10.vml"/><Relationship Id="rId2" Type="http://schemas.openxmlformats.org/officeDocument/2006/relationships/slideLayout" Target="../slideLayouts/slideLayout148.xml"/><Relationship Id="rId16" Type="http://schemas.openxmlformats.org/officeDocument/2006/relationships/theme" Target="../theme/theme11.xml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151.xml"/><Relationship Id="rId1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5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5.xml"/><Relationship Id="rId14" Type="http://schemas.openxmlformats.org/officeDocument/2006/relationships/slideLayout" Target="../slideLayouts/slideLayout16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9.xml"/><Relationship Id="rId13" Type="http://schemas.openxmlformats.org/officeDocument/2006/relationships/slideLayout" Target="../slideLayouts/slideLayout174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164.xml"/><Relationship Id="rId7" Type="http://schemas.openxmlformats.org/officeDocument/2006/relationships/slideLayout" Target="../slideLayouts/slideLayout168.xml"/><Relationship Id="rId12" Type="http://schemas.openxmlformats.org/officeDocument/2006/relationships/slideLayout" Target="../slideLayouts/slideLayout173.xml"/><Relationship Id="rId17" Type="http://schemas.openxmlformats.org/officeDocument/2006/relationships/vmlDrawing" Target="../drawings/vmlDrawing11.vml"/><Relationship Id="rId2" Type="http://schemas.openxmlformats.org/officeDocument/2006/relationships/slideLayout" Target="../slideLayouts/slideLayout163.xml"/><Relationship Id="rId16" Type="http://schemas.openxmlformats.org/officeDocument/2006/relationships/theme" Target="../theme/theme12.xml"/><Relationship Id="rId1" Type="http://schemas.openxmlformats.org/officeDocument/2006/relationships/slideLayout" Target="../slideLayouts/slideLayout162.xml"/><Relationship Id="rId6" Type="http://schemas.openxmlformats.org/officeDocument/2006/relationships/slideLayout" Target="../slideLayouts/slideLayout167.xml"/><Relationship Id="rId11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66.xml"/><Relationship Id="rId15" Type="http://schemas.openxmlformats.org/officeDocument/2006/relationships/slideLayout" Target="../slideLayouts/slideLayout176.xml"/><Relationship Id="rId10" Type="http://schemas.openxmlformats.org/officeDocument/2006/relationships/slideLayout" Target="../slideLayouts/slideLayout17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65.xml"/><Relationship Id="rId9" Type="http://schemas.openxmlformats.org/officeDocument/2006/relationships/slideLayout" Target="../slideLayouts/slideLayout170.xml"/><Relationship Id="rId14" Type="http://schemas.openxmlformats.org/officeDocument/2006/relationships/slideLayout" Target="../slideLayouts/slideLayout175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slideLayout" Target="../slideLayouts/slideLayout189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17" Type="http://schemas.openxmlformats.org/officeDocument/2006/relationships/vmlDrawing" Target="../drawings/vmlDrawing12.vml"/><Relationship Id="rId2" Type="http://schemas.openxmlformats.org/officeDocument/2006/relationships/slideLayout" Target="../slideLayouts/slideLayout178.xml"/><Relationship Id="rId16" Type="http://schemas.openxmlformats.org/officeDocument/2006/relationships/theme" Target="../theme/theme13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5" Type="http://schemas.openxmlformats.org/officeDocument/2006/relationships/slideLayout" Target="../slideLayouts/slideLayout191.xml"/><Relationship Id="rId10" Type="http://schemas.openxmlformats.org/officeDocument/2006/relationships/slideLayout" Target="../slideLayouts/slideLayout18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slideLayout" Target="../slideLayouts/slideLayout19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9.xml"/><Relationship Id="rId13" Type="http://schemas.openxmlformats.org/officeDocument/2006/relationships/slideLayout" Target="../slideLayouts/slideLayout204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194.xml"/><Relationship Id="rId7" Type="http://schemas.openxmlformats.org/officeDocument/2006/relationships/slideLayout" Target="../slideLayouts/slideLayout198.xml"/><Relationship Id="rId12" Type="http://schemas.openxmlformats.org/officeDocument/2006/relationships/slideLayout" Target="../slideLayouts/slideLayout203.xml"/><Relationship Id="rId17" Type="http://schemas.openxmlformats.org/officeDocument/2006/relationships/vmlDrawing" Target="../drawings/vmlDrawing13.vml"/><Relationship Id="rId2" Type="http://schemas.openxmlformats.org/officeDocument/2006/relationships/slideLayout" Target="../slideLayouts/slideLayout193.xml"/><Relationship Id="rId16" Type="http://schemas.openxmlformats.org/officeDocument/2006/relationships/theme" Target="../theme/theme14.xml"/><Relationship Id="rId1" Type="http://schemas.openxmlformats.org/officeDocument/2006/relationships/slideLayout" Target="../slideLayouts/slideLayout192.xml"/><Relationship Id="rId6" Type="http://schemas.openxmlformats.org/officeDocument/2006/relationships/slideLayout" Target="../slideLayouts/slideLayout197.xml"/><Relationship Id="rId11" Type="http://schemas.openxmlformats.org/officeDocument/2006/relationships/slideLayout" Target="../slideLayouts/slideLayout202.xml"/><Relationship Id="rId5" Type="http://schemas.openxmlformats.org/officeDocument/2006/relationships/slideLayout" Target="../slideLayouts/slideLayout196.xml"/><Relationship Id="rId15" Type="http://schemas.openxmlformats.org/officeDocument/2006/relationships/slideLayout" Target="../slideLayouts/slideLayout206.xml"/><Relationship Id="rId10" Type="http://schemas.openxmlformats.org/officeDocument/2006/relationships/slideLayout" Target="../slideLayouts/slideLayout20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95.xml"/><Relationship Id="rId9" Type="http://schemas.openxmlformats.org/officeDocument/2006/relationships/slideLayout" Target="../slideLayouts/slideLayout200.xml"/><Relationship Id="rId14" Type="http://schemas.openxmlformats.org/officeDocument/2006/relationships/slideLayout" Target="../slideLayouts/slideLayout20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vmlDrawing" Target="../drawings/vmlDrawing1.v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vmlDrawing" Target="../drawings/vmlDrawing2.vml"/><Relationship Id="rId2" Type="http://schemas.openxmlformats.org/officeDocument/2006/relationships/slideLayout" Target="../slideLayouts/slideLayout28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vmlDrawing" Target="../drawings/vmlDrawing3.vml"/><Relationship Id="rId2" Type="http://schemas.openxmlformats.org/officeDocument/2006/relationships/slideLayout" Target="../slideLayouts/slideLayout43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vmlDrawing" Target="../drawings/vmlDrawing4.vml"/><Relationship Id="rId2" Type="http://schemas.openxmlformats.org/officeDocument/2006/relationships/slideLayout" Target="../slideLayouts/slideLayout58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17" Type="http://schemas.openxmlformats.org/officeDocument/2006/relationships/vmlDrawing" Target="../drawings/vmlDrawing5.vml"/><Relationship Id="rId2" Type="http://schemas.openxmlformats.org/officeDocument/2006/relationships/slideLayout" Target="../slideLayouts/slideLayout73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slideLayout" Target="../slideLayouts/slideLayout99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17" Type="http://schemas.openxmlformats.org/officeDocument/2006/relationships/vmlDrawing" Target="../drawings/vmlDrawing6.vml"/><Relationship Id="rId2" Type="http://schemas.openxmlformats.org/officeDocument/2006/relationships/slideLayout" Target="../slideLayouts/slideLayout88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9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Relationship Id="rId14" Type="http://schemas.openxmlformats.org/officeDocument/2006/relationships/slideLayout" Target="../slideLayouts/slideLayout10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114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17" Type="http://schemas.openxmlformats.org/officeDocument/2006/relationships/vmlDrawing" Target="../drawings/vmlDrawing7.vml"/><Relationship Id="rId2" Type="http://schemas.openxmlformats.org/officeDocument/2006/relationships/slideLayout" Target="../slideLayouts/slideLayout103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1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slideLayout" Target="../slideLayouts/slideLayout11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slideLayout" Target="../slideLayouts/slideLayout129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17" Type="http://schemas.openxmlformats.org/officeDocument/2006/relationships/vmlDrawing" Target="../drawings/vmlDrawing8.vml"/><Relationship Id="rId2" Type="http://schemas.openxmlformats.org/officeDocument/2006/relationships/slideLayout" Target="../slideLayouts/slideLayout118.xml"/><Relationship Id="rId16" Type="http://schemas.openxmlformats.org/officeDocument/2006/relationships/theme" Target="../theme/theme9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2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1798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7420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3833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  <p:sldLayoutId id="2147483846" r:id="rId14"/>
    <p:sldLayoutId id="2147483847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7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4889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  <p:sldLayoutId id="2147483861" r:id="rId13"/>
    <p:sldLayoutId id="2147483862" r:id="rId14"/>
    <p:sldLayoutId id="21474838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1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1026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0775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969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1105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458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489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286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0274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4949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10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3.emf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5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4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8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5.bin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5" y="188641"/>
            <a:ext cx="5528878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052737"/>
            <a:ext cx="2016225" cy="1296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5157192"/>
            <a:ext cx="86044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Тема </a:t>
            </a:r>
            <a:r>
              <a:rPr lang="ru-RU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Прогнозирование денежного потока инвестиционного проекта. Оптимизация бюджета капиталовложений.</a:t>
            </a:r>
            <a:endParaRPr lang="ru-RU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666" y="2590727"/>
            <a:ext cx="5852667" cy="199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56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</a:t>
            </a:r>
            <a:r>
              <a:rPr lang="ru-RU" dirty="0" smtClean="0"/>
              <a:t>чет </a:t>
            </a:r>
            <a:r>
              <a:rPr lang="ru-RU" dirty="0"/>
              <a:t>релевантных денежных потоков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учет </a:t>
            </a:r>
            <a:r>
              <a:rPr lang="ru-RU" dirty="0"/>
              <a:t>всех наиболее существенных последствий проекта, то есть при определении эффективности инвестиционного проекта должны рассматриваться все изменения, происходящие на предприятии в результате его реализации.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068960"/>
            <a:ext cx="3266273" cy="3328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73440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317989" y="1036027"/>
            <a:ext cx="7596554" cy="1312853"/>
          </a:xfrm>
          <a:solidFill>
            <a:schemeClr val="accent1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altLang="ru-RU" b="1" dirty="0" smtClean="0">
                <a:latin typeface="Book Antiqua" panose="02040602050305030304" pitchFamily="18" charset="0"/>
              </a:rPr>
              <a:t>3.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Методы оценки эффективности инвестиционного проекта. </a:t>
            </a:r>
            <a:r>
              <a:rPr lang="ru-RU" altLang="ru-RU" sz="1600" b="1" dirty="0" smtClean="0">
                <a:latin typeface="Book Antiqua" panose="02040602050305030304" pitchFamily="18" charset="0"/>
              </a:rPr>
              <a:t>ПОКАЗАТЕЛИ </a:t>
            </a:r>
            <a:r>
              <a:rPr lang="ru-RU" altLang="ru-RU" sz="1600" b="1" dirty="0" smtClean="0">
                <a:latin typeface="Book Antiqua" panose="02040602050305030304" pitchFamily="18" charset="0"/>
              </a:rPr>
              <a:t>ЭКОНОМИЧЕСКОЙ ЭФФЕКТИВНОСТИ</a:t>
            </a:r>
          </a:p>
        </p:txBody>
      </p:sp>
      <p:sp>
        <p:nvSpPr>
          <p:cNvPr id="58371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1248508" y="3096359"/>
            <a:ext cx="7312269" cy="28575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ru-RU" b="1" dirty="0" smtClean="0">
                <a:latin typeface="Book Antiqua" panose="02040602050305030304" pitchFamily="18" charset="0"/>
              </a:rPr>
              <a:t>NPV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ru-RU" b="1" dirty="0" smtClean="0">
                <a:latin typeface="Book Antiqua" panose="02040602050305030304" pitchFamily="18" charset="0"/>
              </a:rPr>
              <a:t>IRR</a:t>
            </a:r>
            <a:endParaRPr lang="ru-RU" altLang="ru-RU" b="1" dirty="0" smtClean="0">
              <a:latin typeface="Book Antiqua" panose="0204060205030503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ru-RU" b="1" dirty="0" smtClean="0">
                <a:latin typeface="Book Antiqua" panose="02040602050305030304" pitchFamily="18" charset="0"/>
              </a:rPr>
              <a:t>DPBP</a:t>
            </a:r>
            <a:endParaRPr lang="ru-RU" altLang="ru-RU" b="1" dirty="0" smtClean="0">
              <a:latin typeface="Book Antiqua" panose="0204060205030503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ru-RU" b="1" dirty="0" err="1" smtClean="0">
                <a:latin typeface="Book Antiqua" panose="02040602050305030304" pitchFamily="18" charset="0"/>
              </a:rPr>
              <a:t>Inv</a:t>
            </a:r>
            <a:r>
              <a:rPr lang="en-US" altLang="ru-RU" b="1" dirty="0" smtClean="0">
                <a:latin typeface="Book Antiqua" panose="02040602050305030304" pitchFamily="18" charset="0"/>
              </a:rPr>
              <a:t>, PVI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ru-RU" b="1" dirty="0" smtClean="0">
                <a:latin typeface="Book Antiqua" panose="02040602050305030304" pitchFamily="18" charset="0"/>
              </a:rPr>
              <a:t>PI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ru-RU" b="1" dirty="0" smtClean="0">
                <a:latin typeface="Book Antiqua" panose="02040602050305030304" pitchFamily="18" charset="0"/>
              </a:rPr>
              <a:t>BEP</a:t>
            </a:r>
            <a:r>
              <a:rPr lang="ru-RU" altLang="ru-RU" b="1" dirty="0" smtClean="0">
                <a:latin typeface="Book Antiqua" panose="0204060205030503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7404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4"/>
          <p:cNvSpPr>
            <a:spLocks noChangeArrowheads="1"/>
          </p:cNvSpPr>
          <p:nvPr/>
        </p:nvSpPr>
        <p:spPr bwMode="auto">
          <a:xfrm>
            <a:off x="1913792" y="370743"/>
            <a:ext cx="6646985" cy="4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46"/>
              <a:t>NPV </a:t>
            </a:r>
            <a:endParaRPr lang="ru-RU" altLang="ru-RU" sz="1846"/>
          </a:p>
        </p:txBody>
      </p:sp>
      <p:sp>
        <p:nvSpPr>
          <p:cNvPr id="59395" name="Rectangle 6"/>
          <p:cNvSpPr>
            <a:spLocks noChangeArrowheads="1"/>
          </p:cNvSpPr>
          <p:nvPr/>
        </p:nvSpPr>
        <p:spPr bwMode="auto">
          <a:xfrm>
            <a:off x="252047" y="902677"/>
            <a:ext cx="8508023" cy="491929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en-US" altLang="ru-RU" sz="2585" b="0" i="1">
                <a:solidFill>
                  <a:srgbClr val="333399"/>
                </a:solidFill>
              </a:rPr>
              <a:t>NPV</a:t>
            </a:r>
            <a:r>
              <a:rPr lang="ru-RU" altLang="ru-RU" sz="2585" b="0">
                <a:solidFill>
                  <a:srgbClr val="333399"/>
                </a:solidFill>
              </a:rPr>
              <a:t> – есть дисконтированная сумма чистых денежных потоков за все периоды расчетного горизонта проекта.</a:t>
            </a:r>
            <a:r>
              <a:rPr lang="ru-RU" altLang="ru-RU" sz="2585" b="0">
                <a:solidFill>
                  <a:srgbClr val="000000"/>
                </a:solidFill>
              </a:rPr>
              <a:t> </a:t>
            </a:r>
            <a:endParaRPr lang="en-US" altLang="ru-RU" sz="2585" b="0">
              <a:solidFill>
                <a:srgbClr val="000000"/>
              </a:solidFill>
            </a:endParaRP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ja-JP" sz="2585" b="0">
                <a:solidFill>
                  <a:srgbClr val="000000"/>
                </a:solidFill>
              </a:rPr>
              <a:t>Зависит от </a:t>
            </a:r>
            <a:r>
              <a:rPr lang="en-US" altLang="ja-JP" sz="2585" b="0" i="1">
                <a:solidFill>
                  <a:srgbClr val="000000"/>
                </a:solidFill>
                <a:ea typeface="MS PGothic" panose="020B0600070205080204" pitchFamily="34" charset="-128"/>
              </a:rPr>
              <a:t>CF</a:t>
            </a:r>
            <a:r>
              <a:rPr lang="en-US" altLang="ja-JP" sz="2585" b="0">
                <a:solidFill>
                  <a:srgbClr val="000000"/>
                </a:solidFill>
                <a:ea typeface="MS PGothic" panose="020B0600070205080204" pitchFamily="34" charset="-128"/>
              </a:rPr>
              <a:t> </a:t>
            </a:r>
            <a:r>
              <a:rPr lang="ru-RU" altLang="ja-JP" sz="2585" b="0">
                <a:solidFill>
                  <a:srgbClr val="000000"/>
                </a:solidFill>
                <a:ea typeface="MS PGothic" panose="020B0600070205080204" pitchFamily="34" charset="-128"/>
              </a:rPr>
              <a:t>(денежного потока) </a:t>
            </a:r>
            <a:r>
              <a:rPr lang="ru-RU" altLang="ja-JP" sz="2585" b="0">
                <a:solidFill>
                  <a:srgbClr val="000000"/>
                </a:solidFill>
              </a:rPr>
              <a:t>и </a:t>
            </a:r>
            <a:r>
              <a:rPr lang="en-US" altLang="ja-JP" sz="2585" b="0" i="1">
                <a:solidFill>
                  <a:srgbClr val="000000"/>
                </a:solidFill>
                <a:ea typeface="MS PGothic" panose="020B0600070205080204" pitchFamily="34" charset="-128"/>
              </a:rPr>
              <a:t>DR</a:t>
            </a:r>
            <a:r>
              <a:rPr lang="ru-RU" altLang="ja-JP" sz="2585" b="0" i="1">
                <a:solidFill>
                  <a:srgbClr val="000000"/>
                </a:solidFill>
                <a:ea typeface="MS PGothic" panose="020B0600070205080204" pitchFamily="34" charset="-128"/>
              </a:rPr>
              <a:t>(ставки дисконтирования )</a:t>
            </a:r>
            <a:endParaRPr lang="en-US" altLang="ja-JP" sz="2585" b="0" i="1">
              <a:solidFill>
                <a:srgbClr val="000000"/>
              </a:solidFill>
              <a:ea typeface="MS PGothic" panose="020B0600070205080204" pitchFamily="34" charset="-128"/>
            </a:endParaRP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ja-JP" sz="2585" b="0">
                <a:solidFill>
                  <a:srgbClr val="000000"/>
                </a:solidFill>
              </a:rPr>
              <a:t>Если нам требуется сравнивать проекты, необходимо выбрать точку отсчета – тот момент времени, в деньгах которого ведутся расчеты. 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ja-JP" sz="2585" b="0">
                <a:solidFill>
                  <a:srgbClr val="000000"/>
                </a:solidFill>
              </a:rPr>
              <a:t>Внимание! Часто инвестиционная часть разбита на более короткие периоды, чем операционная – для каждой части </a:t>
            </a:r>
            <a:r>
              <a:rPr lang="en-US" altLang="ja-JP" sz="2585" b="0" i="1">
                <a:solidFill>
                  <a:srgbClr val="000000"/>
                </a:solidFill>
                <a:ea typeface="MS PGothic" panose="020B0600070205080204" pitchFamily="34" charset="-128"/>
              </a:rPr>
              <a:t>NPV</a:t>
            </a:r>
            <a:r>
              <a:rPr lang="ru-RU" altLang="ja-JP" sz="2585" b="0">
                <a:solidFill>
                  <a:srgbClr val="000000"/>
                </a:solidFill>
              </a:rPr>
              <a:t> нужно считать отдельно, используя не годовую ставку соответствующую периоду.</a:t>
            </a:r>
            <a:endParaRPr lang="en-US" altLang="ja-JP" sz="2585" b="0">
              <a:solidFill>
                <a:srgbClr val="000000"/>
              </a:solidFill>
              <a:ea typeface="MS PGothic" panose="020B0600070205080204" pitchFamily="34" charset="-128"/>
            </a:endParaRP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endParaRPr lang="ru-RU" altLang="ru-RU" sz="2585" b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299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1913792" y="370743"/>
            <a:ext cx="6646985" cy="4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46"/>
              <a:t>NPV </a:t>
            </a:r>
            <a:endParaRPr lang="ru-RU" altLang="ru-RU" sz="1846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252047" y="4558812"/>
            <a:ext cx="8508023" cy="1462454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2585" b="0">
                <a:solidFill>
                  <a:srgbClr val="000000"/>
                </a:solidFill>
              </a:rPr>
              <a:t>	При расчетах с разными длительностями периодов следует пересчитывать ставки дисконтирования, пользуясь мультипликативным свойством индексов дисконтирования. </a:t>
            </a:r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252046" y="836735"/>
            <a:ext cx="8639908" cy="352278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ru-RU" sz="2585" b="0">
                <a:solidFill>
                  <a:srgbClr val="000000"/>
                </a:solidFill>
              </a:rPr>
              <a:t>Показатель </a:t>
            </a:r>
            <a:r>
              <a:rPr lang="en-US" altLang="ru-RU" sz="2585" b="0" i="1">
                <a:solidFill>
                  <a:srgbClr val="000000"/>
                </a:solidFill>
              </a:rPr>
              <a:t>NPV</a:t>
            </a:r>
            <a:r>
              <a:rPr lang="ru-RU" altLang="ru-RU" sz="2585" b="0">
                <a:solidFill>
                  <a:srgbClr val="000000"/>
                </a:solidFill>
              </a:rPr>
              <a:t> характеризует </a:t>
            </a:r>
            <a:r>
              <a:rPr lang="ru-RU" altLang="ru-RU" sz="2585" b="0" i="1">
                <a:solidFill>
                  <a:srgbClr val="000000"/>
                </a:solidFill>
              </a:rPr>
              <a:t>реальные доходы</a:t>
            </a:r>
            <a:r>
              <a:rPr lang="ru-RU" altLang="ru-RU" sz="2585" b="0">
                <a:solidFill>
                  <a:srgbClr val="000000"/>
                </a:solidFill>
              </a:rPr>
              <a:t> от реализации проекта. Однако, большое значение </a:t>
            </a:r>
            <a:r>
              <a:rPr lang="en-US" altLang="ru-RU" sz="2585" b="0" i="1">
                <a:solidFill>
                  <a:srgbClr val="000000"/>
                </a:solidFill>
              </a:rPr>
              <a:t>NPV</a:t>
            </a:r>
            <a:r>
              <a:rPr lang="ru-RU" altLang="ru-RU" sz="2585" b="0">
                <a:solidFill>
                  <a:srgbClr val="000000"/>
                </a:solidFill>
              </a:rPr>
              <a:t> еще не означает, что проект высокоэффективный – затраты при этом могут быть слишком большие, а возврат средств идти 50 лет. 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endParaRPr lang="ru-RU" altLang="ru-RU" sz="2585" b="0">
              <a:solidFill>
                <a:srgbClr val="000000"/>
              </a:solidFill>
            </a:endParaRP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en-US" altLang="ru-RU" sz="2215" b="0" i="1">
                <a:solidFill>
                  <a:srgbClr val="000000"/>
                </a:solidFill>
              </a:rPr>
              <a:t>NPV</a:t>
            </a:r>
            <a:r>
              <a:rPr lang="ru-RU" altLang="ru-RU" sz="2215" b="0">
                <a:solidFill>
                  <a:srgbClr val="000000"/>
                </a:solidFill>
              </a:rPr>
              <a:t> вычисляется в </a:t>
            </a:r>
            <a:r>
              <a:rPr lang="en-US" altLang="ru-RU" sz="2215" b="0" i="1">
                <a:solidFill>
                  <a:srgbClr val="000000"/>
                </a:solidFill>
              </a:rPr>
              <a:t>Excel</a:t>
            </a:r>
            <a:r>
              <a:rPr lang="ru-RU" altLang="ru-RU" sz="2215" b="0">
                <a:solidFill>
                  <a:srgbClr val="000000"/>
                </a:solidFill>
              </a:rPr>
              <a:t>’е с помощью функции ЧПС, имеющей два аргумента: первый – ставка дисконтирования, второй – денежный поток.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ru-RU" sz="2215" b="0">
                <a:solidFill>
                  <a:srgbClr val="000000"/>
                </a:solidFill>
              </a:rPr>
              <a:t>Например:</a:t>
            </a:r>
            <a:r>
              <a:rPr lang="ru-RU" altLang="ru-RU" sz="2215" b="0" i="1">
                <a:solidFill>
                  <a:srgbClr val="000000"/>
                </a:solidFill>
              </a:rPr>
              <a:t> </a:t>
            </a:r>
            <a:r>
              <a:rPr lang="en-US" altLang="ru-RU" sz="2215" b="0" i="1">
                <a:solidFill>
                  <a:srgbClr val="000000"/>
                </a:solidFill>
              </a:rPr>
              <a:t>NPV</a:t>
            </a:r>
            <a:r>
              <a:rPr lang="ru-RU" altLang="ru-RU" sz="2215" b="0">
                <a:solidFill>
                  <a:srgbClr val="000000"/>
                </a:solidFill>
              </a:rPr>
              <a:t>=ЧПС(</a:t>
            </a:r>
            <a:r>
              <a:rPr lang="en-US" altLang="ru-RU" sz="2215" b="0">
                <a:solidFill>
                  <a:srgbClr val="000000"/>
                </a:solidFill>
              </a:rPr>
              <a:t>20%</a:t>
            </a:r>
            <a:r>
              <a:rPr lang="ru-RU" altLang="ru-RU" sz="2215" b="0">
                <a:solidFill>
                  <a:srgbClr val="000000"/>
                </a:solidFill>
              </a:rPr>
              <a:t>;'Cash-flow'!F27:AW27)</a:t>
            </a:r>
          </a:p>
        </p:txBody>
      </p:sp>
    </p:spTree>
    <p:extLst>
      <p:ext uri="{BB962C8B-B14F-4D97-AF65-F5344CB8AC3E}">
        <p14:creationId xmlns:p14="http://schemas.microsoft.com/office/powerpoint/2010/main" val="1605291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ChangeArrowheads="1"/>
          </p:cNvSpPr>
          <p:nvPr/>
        </p:nvSpPr>
        <p:spPr bwMode="auto">
          <a:xfrm>
            <a:off x="1913792" y="370743"/>
            <a:ext cx="6646985" cy="4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46"/>
              <a:t>IRR </a:t>
            </a:r>
            <a:endParaRPr lang="ru-RU" altLang="ru-RU" sz="1846"/>
          </a:p>
        </p:txBody>
      </p:sp>
      <p:sp>
        <p:nvSpPr>
          <p:cNvPr id="61443" name="Rectangle 10"/>
          <p:cNvSpPr>
            <a:spLocks noChangeArrowheads="1"/>
          </p:cNvSpPr>
          <p:nvPr/>
        </p:nvSpPr>
        <p:spPr bwMode="auto">
          <a:xfrm>
            <a:off x="317989" y="1036028"/>
            <a:ext cx="8508023" cy="491929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ru-RU" sz="2585" b="0">
                <a:solidFill>
                  <a:srgbClr val="000000"/>
                </a:solidFill>
              </a:rPr>
              <a:t>Значение ставки дисконтирования, при которой </a:t>
            </a:r>
            <a:r>
              <a:rPr lang="en-US" altLang="ru-RU" sz="2585" b="0" i="1">
                <a:solidFill>
                  <a:srgbClr val="000000"/>
                </a:solidFill>
              </a:rPr>
              <a:t>NPV</a:t>
            </a:r>
            <a:r>
              <a:rPr lang="ru-RU" altLang="ru-RU" sz="2585" b="0" i="1">
                <a:solidFill>
                  <a:srgbClr val="000000"/>
                </a:solidFill>
              </a:rPr>
              <a:t> </a:t>
            </a:r>
            <a:r>
              <a:rPr lang="ru-RU" altLang="ru-RU" sz="2585" b="0">
                <a:solidFill>
                  <a:srgbClr val="000000"/>
                </a:solidFill>
              </a:rPr>
              <a:t>становится равной нулю, называется </a:t>
            </a:r>
            <a:r>
              <a:rPr lang="ru-RU" altLang="ru-RU" sz="2585" i="1">
                <a:solidFill>
                  <a:srgbClr val="333399"/>
                </a:solidFill>
              </a:rPr>
              <a:t>внутренней нормой доходности</a:t>
            </a:r>
            <a:r>
              <a:rPr lang="ru-RU" altLang="ru-RU" sz="2585">
                <a:solidFill>
                  <a:srgbClr val="333399"/>
                </a:solidFill>
              </a:rPr>
              <a:t> (</a:t>
            </a:r>
            <a:r>
              <a:rPr lang="en-US" altLang="ru-RU" sz="2585" i="1">
                <a:solidFill>
                  <a:srgbClr val="333399"/>
                </a:solidFill>
              </a:rPr>
              <a:t>Internal Rate of Return</a:t>
            </a:r>
            <a:r>
              <a:rPr lang="ru-RU" altLang="ru-RU" sz="2585">
                <a:solidFill>
                  <a:srgbClr val="333399"/>
                </a:solidFill>
              </a:rPr>
              <a:t> - </a:t>
            </a:r>
            <a:r>
              <a:rPr lang="en-US" altLang="ru-RU" sz="2585" i="1">
                <a:solidFill>
                  <a:srgbClr val="333399"/>
                </a:solidFill>
              </a:rPr>
              <a:t>IRR</a:t>
            </a:r>
            <a:r>
              <a:rPr lang="ru-RU" altLang="ru-RU" sz="2585">
                <a:solidFill>
                  <a:srgbClr val="333399"/>
                </a:solidFill>
              </a:rPr>
              <a:t>)</a:t>
            </a:r>
            <a:r>
              <a:rPr lang="ru-RU" altLang="ru-RU" sz="2585" b="0">
                <a:solidFill>
                  <a:srgbClr val="000000"/>
                </a:solidFill>
              </a:rPr>
              <a:t>. 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endParaRPr lang="ru-RU" altLang="ru-RU" sz="2585" b="0">
              <a:solidFill>
                <a:srgbClr val="000000"/>
              </a:solidFill>
            </a:endParaRP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ru-RU" sz="2585" b="0">
                <a:solidFill>
                  <a:srgbClr val="333399"/>
                </a:solidFill>
              </a:rPr>
              <a:t>IRR может не существовать:</a:t>
            </a:r>
            <a:r>
              <a:rPr lang="ru-RU" altLang="ru-RU" sz="2585" b="0">
                <a:solidFill>
                  <a:srgbClr val="000000"/>
                </a:solidFill>
              </a:rPr>
              <a:t> 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2585" b="0">
                <a:solidFill>
                  <a:srgbClr val="000000"/>
                </a:solidFill>
              </a:rPr>
              <a:t>	подрядчик выполняет работу за свои деньги, а в качестве оплаты получает в течение нескольких периодов определенную часть дополнительной продукции. В этом случае компания, получает исключительно положительные потоки, а значит, IRR для него не существует.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endParaRPr lang="ru-RU" altLang="ru-RU" sz="2585" b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52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4"/>
          <p:cNvSpPr>
            <a:spLocks noChangeArrowheads="1"/>
          </p:cNvSpPr>
          <p:nvPr/>
        </p:nvSpPr>
        <p:spPr bwMode="auto">
          <a:xfrm>
            <a:off x="1913792" y="370743"/>
            <a:ext cx="6646985" cy="4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46"/>
              <a:t>IRR </a:t>
            </a:r>
            <a:endParaRPr lang="ru-RU" altLang="ru-RU" sz="1846"/>
          </a:p>
        </p:txBody>
      </p:sp>
      <p:sp>
        <p:nvSpPr>
          <p:cNvPr id="63491" name="Rectangle 5"/>
          <p:cNvSpPr>
            <a:spLocks noChangeArrowheads="1"/>
          </p:cNvSpPr>
          <p:nvPr/>
        </p:nvSpPr>
        <p:spPr bwMode="auto">
          <a:xfrm>
            <a:off x="317990" y="1815311"/>
            <a:ext cx="8442080" cy="2820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r"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algn="l" defTabSz="844083" fontAlgn="base">
              <a:spcBef>
                <a:spcPct val="0"/>
              </a:spcBef>
              <a:spcAft>
                <a:spcPct val="0"/>
              </a:spcAft>
              <a:tabLst>
                <a:tab pos="5255001" algn="r"/>
              </a:tabLst>
            </a:pPr>
            <a:r>
              <a:rPr lang="ru-RU" altLang="ru-RU" sz="2954" b="0">
                <a:solidFill>
                  <a:srgbClr val="000000"/>
                </a:solidFill>
              </a:rPr>
              <a:t>Для регулярного денежного потока </a:t>
            </a:r>
            <a:r>
              <a:rPr lang="en-US" altLang="ru-RU" sz="2954" b="0" i="1">
                <a:solidFill>
                  <a:srgbClr val="000000"/>
                </a:solidFill>
              </a:rPr>
              <a:t>IRR</a:t>
            </a:r>
            <a:r>
              <a:rPr lang="ru-RU" altLang="ru-RU" sz="2954" b="0">
                <a:solidFill>
                  <a:srgbClr val="000000"/>
                </a:solidFill>
              </a:rPr>
              <a:t> всегда существует и при том единственный.</a:t>
            </a:r>
          </a:p>
          <a:p>
            <a:pPr algn="l" defTabSz="844083" fontAlgn="base">
              <a:spcBef>
                <a:spcPct val="0"/>
              </a:spcBef>
              <a:spcAft>
                <a:spcPct val="0"/>
              </a:spcAft>
              <a:tabLst>
                <a:tab pos="5255001" algn="r"/>
              </a:tabLst>
            </a:pPr>
            <a:r>
              <a:rPr lang="ru-RU" altLang="ru-RU" sz="2954" b="0">
                <a:solidFill>
                  <a:srgbClr val="000000"/>
                </a:solidFill>
              </a:rPr>
              <a:t>Более того, в этом случае </a:t>
            </a:r>
            <a:r>
              <a:rPr lang="en-US" altLang="ru-RU" sz="2954" b="0">
                <a:solidFill>
                  <a:srgbClr val="000000"/>
                </a:solidFill>
              </a:rPr>
              <a:t>IRR</a:t>
            </a:r>
            <a:r>
              <a:rPr lang="ru-RU" altLang="ru-RU" sz="2954" b="0">
                <a:solidFill>
                  <a:srgbClr val="000000"/>
                </a:solidFill>
              </a:rPr>
              <a:t> имеет следующий смысл:</a:t>
            </a:r>
            <a:r>
              <a:rPr lang="ru-RU" altLang="ru-RU" sz="2954" b="0" i="1">
                <a:solidFill>
                  <a:srgbClr val="000000"/>
                </a:solidFill>
              </a:rPr>
              <a:t> </a:t>
            </a:r>
            <a:r>
              <a:rPr lang="ru-RU" altLang="ru-RU" sz="2954" i="1">
                <a:solidFill>
                  <a:srgbClr val="333399"/>
                </a:solidFill>
              </a:rPr>
              <a:t>это та процентная ставка, под которую помещаются инвестиционные вложения.</a:t>
            </a:r>
            <a:endParaRPr lang="ru-RU" altLang="ru-RU" sz="2954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668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1913792" y="370743"/>
            <a:ext cx="6646985" cy="4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46"/>
              <a:t>DPBP </a:t>
            </a:r>
            <a:endParaRPr lang="ru-RU" altLang="ru-RU" sz="1846"/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317989" y="1502020"/>
            <a:ext cx="8508023" cy="445330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ru-RU" sz="2954" i="1">
                <a:solidFill>
                  <a:srgbClr val="333399"/>
                </a:solidFill>
              </a:rPr>
              <a:t>Дисконтированный срок окупаемости </a:t>
            </a:r>
            <a:r>
              <a:rPr lang="en-US" altLang="ru-RU" sz="2954" i="1">
                <a:solidFill>
                  <a:srgbClr val="333399"/>
                </a:solidFill>
              </a:rPr>
              <a:t>(DPBP) </a:t>
            </a:r>
            <a:r>
              <a:rPr lang="ru-RU" altLang="ru-RU" sz="2954" i="1">
                <a:solidFill>
                  <a:srgbClr val="333399"/>
                </a:solidFill>
              </a:rPr>
              <a:t>равен тому времени, после которого </a:t>
            </a:r>
            <a:r>
              <a:rPr lang="en-US" altLang="ru-RU" sz="2954" i="1">
                <a:solidFill>
                  <a:srgbClr val="333399"/>
                </a:solidFill>
              </a:rPr>
              <a:t>NPV</a:t>
            </a:r>
            <a:r>
              <a:rPr lang="ru-RU" altLang="ru-RU" sz="2954" i="1">
                <a:solidFill>
                  <a:srgbClr val="333399"/>
                </a:solidFill>
              </a:rPr>
              <a:t> становится равным нулю.</a:t>
            </a:r>
            <a:r>
              <a:rPr lang="ru-RU" altLang="ru-RU" sz="2954" b="0">
                <a:solidFill>
                  <a:srgbClr val="000000"/>
                </a:solidFill>
              </a:rPr>
              <a:t> </a:t>
            </a:r>
            <a:endParaRPr lang="en-US" altLang="ru-RU" sz="2954" b="0">
              <a:solidFill>
                <a:srgbClr val="000000"/>
              </a:solidFill>
            </a:endParaRP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endParaRPr lang="ru-RU" altLang="ru-RU" sz="2954" b="0">
              <a:solidFill>
                <a:srgbClr val="000000"/>
              </a:solidFill>
            </a:endParaRP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ru-RU" sz="2954" b="0">
                <a:solidFill>
                  <a:srgbClr val="000000"/>
                </a:solidFill>
              </a:rPr>
              <a:t>В общем случае этот показатель, как и </a:t>
            </a:r>
            <a:r>
              <a:rPr lang="en-US" altLang="ru-RU" sz="2954" b="0">
                <a:solidFill>
                  <a:srgbClr val="000000"/>
                </a:solidFill>
              </a:rPr>
              <a:t>IRR</a:t>
            </a:r>
            <a:r>
              <a:rPr lang="ru-RU" altLang="ru-RU" sz="2954" b="0">
                <a:solidFill>
                  <a:srgbClr val="000000"/>
                </a:solidFill>
              </a:rPr>
              <a:t>, может иметь несколько значений, а может и не существовать.</a:t>
            </a:r>
            <a:r>
              <a:rPr lang="ru-RU" altLang="ru-RU" sz="2954" b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1789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1913792" y="370743"/>
            <a:ext cx="6646985" cy="4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46"/>
              <a:t>DPBP </a:t>
            </a:r>
            <a:endParaRPr lang="ru-RU" altLang="ru-RU" sz="1846"/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317989" y="2564424"/>
            <a:ext cx="8508023" cy="11298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spcBef>
                <a:spcPct val="20000"/>
              </a:spcBef>
              <a:spcAft>
                <a:spcPct val="0"/>
              </a:spcAft>
            </a:pPr>
            <a:r>
              <a:rPr lang="ru-RU" altLang="ru-RU" sz="2215" b="0">
                <a:solidFill>
                  <a:srgbClr val="000000"/>
                </a:solidFill>
              </a:rPr>
              <a:t>Пример расчета срока окупаемости бензоколонки,</a:t>
            </a:r>
          </a:p>
          <a:p>
            <a:pPr marL="316531" indent="-316531" algn="l" defTabSz="844083" fontAlgn="base">
              <a:spcBef>
                <a:spcPct val="20000"/>
              </a:spcBef>
              <a:spcAft>
                <a:spcPct val="0"/>
              </a:spcAft>
            </a:pPr>
            <a:r>
              <a:rPr lang="ru-RU" altLang="ru-RU" sz="2215" b="0">
                <a:solidFill>
                  <a:srgbClr val="000000"/>
                </a:solidFill>
              </a:rPr>
              <a:t>требующей ремонта на шестой год на сумму 600 000 долл. </a:t>
            </a:r>
          </a:p>
          <a:p>
            <a:pPr marL="316531" indent="-316531" algn="l" defTabSz="844083" fontAlgn="base">
              <a:spcBef>
                <a:spcPct val="20000"/>
              </a:spcBef>
              <a:spcAft>
                <a:spcPct val="0"/>
              </a:spcAft>
            </a:pPr>
            <a:r>
              <a:rPr lang="ru-RU" altLang="ru-RU" sz="2215" b="0">
                <a:solidFill>
                  <a:srgbClr val="000000"/>
                </a:solidFill>
              </a:rPr>
              <a:t>купленной за 600 000 долл.</a:t>
            </a:r>
          </a:p>
        </p:txBody>
      </p:sp>
      <p:sp>
        <p:nvSpPr>
          <p:cNvPr id="66564" name="Rectangle 5"/>
          <p:cNvSpPr>
            <a:spLocks noChangeArrowheads="1"/>
          </p:cNvSpPr>
          <p:nvPr/>
        </p:nvSpPr>
        <p:spPr bwMode="auto">
          <a:xfrm>
            <a:off x="8959270" y="2109244"/>
            <a:ext cx="184731" cy="54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endParaRPr lang="ru-RU" altLang="ru-RU" sz="2954"/>
          </a:p>
        </p:txBody>
      </p:sp>
      <p:graphicFrame>
        <p:nvGraphicFramePr>
          <p:cNvPr id="66565" name="Object 4"/>
          <p:cNvGraphicFramePr>
            <a:graphicFrameLocks noChangeAspect="1"/>
          </p:cNvGraphicFramePr>
          <p:nvPr/>
        </p:nvGraphicFramePr>
        <p:xfrm>
          <a:off x="317989" y="902677"/>
          <a:ext cx="8510954" cy="1547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2" name="Лист" r:id="rId4" imgW="5448300" imgH="990803" progId="Excel.Sheet.8">
                  <p:embed/>
                </p:oleObj>
              </mc:Choice>
              <mc:Fallback>
                <p:oleObj name="Лист" r:id="rId4" imgW="5448300" imgH="990803" progId="Excel.Sheet.8">
                  <p:embed/>
                  <p:pic>
                    <p:nvPicPr>
                      <p:cNvPr id="6656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989" y="902677"/>
                        <a:ext cx="8510954" cy="1547446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6" name="Rectangle 7"/>
          <p:cNvSpPr>
            <a:spLocks noChangeArrowheads="1"/>
          </p:cNvSpPr>
          <p:nvPr/>
        </p:nvSpPr>
        <p:spPr bwMode="auto">
          <a:xfrm>
            <a:off x="8959270" y="1950983"/>
            <a:ext cx="184731" cy="54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endParaRPr lang="ru-RU" altLang="ru-RU" sz="2954"/>
          </a:p>
        </p:txBody>
      </p:sp>
      <p:graphicFrame>
        <p:nvGraphicFramePr>
          <p:cNvPr id="66567" name="Object 6"/>
          <p:cNvGraphicFramePr>
            <a:graphicFrameLocks noChangeAspect="1"/>
          </p:cNvGraphicFramePr>
          <p:nvPr/>
        </p:nvGraphicFramePr>
        <p:xfrm>
          <a:off x="316523" y="3827585"/>
          <a:ext cx="8440615" cy="21218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3" name="Лист" r:id="rId6" imgW="5895975" imgH="1466698" progId="Excel.Sheet.8">
                  <p:embed/>
                </p:oleObj>
              </mc:Choice>
              <mc:Fallback>
                <p:oleObj name="Лист" r:id="rId6" imgW="5895975" imgH="1466698" progId="Excel.Sheet.8">
                  <p:embed/>
                  <p:pic>
                    <p:nvPicPr>
                      <p:cNvPr id="6656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523" y="3827585"/>
                        <a:ext cx="8440615" cy="2121877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7867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5"/>
          <p:cNvSpPr>
            <a:spLocks noChangeArrowheads="1"/>
          </p:cNvSpPr>
          <p:nvPr/>
        </p:nvSpPr>
        <p:spPr bwMode="auto">
          <a:xfrm>
            <a:off x="8959270" y="2122433"/>
            <a:ext cx="184731" cy="54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endParaRPr lang="ru-RU" altLang="ru-RU" sz="2954"/>
          </a:p>
        </p:txBody>
      </p:sp>
      <p:sp>
        <p:nvSpPr>
          <p:cNvPr id="68611" name="Rectangle 6"/>
          <p:cNvSpPr>
            <a:spLocks noChangeArrowheads="1"/>
          </p:cNvSpPr>
          <p:nvPr/>
        </p:nvSpPr>
        <p:spPr bwMode="auto">
          <a:xfrm>
            <a:off x="0" y="4288043"/>
            <a:ext cx="184731" cy="348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algn="l" defTabSz="844083" fontAlgn="base">
              <a:spcBef>
                <a:spcPct val="0"/>
              </a:spcBef>
              <a:spcAft>
                <a:spcPct val="0"/>
              </a:spcAft>
              <a:tabLst>
                <a:tab pos="5255001" algn="r"/>
              </a:tabLst>
            </a:pPr>
            <a:endParaRPr lang="ru-RU" altLang="ru-RU" sz="1662" b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8612" name="Rectangle 10"/>
          <p:cNvSpPr>
            <a:spLocks noChangeArrowheads="1"/>
          </p:cNvSpPr>
          <p:nvPr/>
        </p:nvSpPr>
        <p:spPr bwMode="auto">
          <a:xfrm>
            <a:off x="317989" y="1302728"/>
            <a:ext cx="8508023" cy="43873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spcBef>
                <a:spcPct val="20000"/>
              </a:spcBef>
              <a:spcAft>
                <a:spcPct val="0"/>
              </a:spcAft>
            </a:pPr>
            <a:r>
              <a:rPr lang="en-US" altLang="ru-RU" sz="2954" b="0">
                <a:solidFill>
                  <a:srgbClr val="000000"/>
                </a:solidFill>
              </a:rPr>
              <a:t>	</a:t>
            </a:r>
            <a:r>
              <a:rPr lang="ru-RU" altLang="ru-RU" sz="2954" b="0">
                <a:solidFill>
                  <a:srgbClr val="000000"/>
                </a:solidFill>
              </a:rPr>
              <a:t>В некоторых случаях </a:t>
            </a:r>
            <a:r>
              <a:rPr lang="en-US" altLang="ru-RU" sz="2954" b="0" i="1">
                <a:solidFill>
                  <a:srgbClr val="000000"/>
                </a:solidFill>
              </a:rPr>
              <a:t>DPBP</a:t>
            </a:r>
            <a:r>
              <a:rPr lang="en-US" altLang="ru-RU" sz="2954" b="0">
                <a:solidFill>
                  <a:srgbClr val="000000"/>
                </a:solidFill>
              </a:rPr>
              <a:t> (</a:t>
            </a:r>
            <a:r>
              <a:rPr lang="ru-RU" altLang="ru-RU" sz="2954" b="0">
                <a:solidFill>
                  <a:srgbClr val="000000"/>
                </a:solidFill>
              </a:rPr>
              <a:t>как и</a:t>
            </a:r>
            <a:r>
              <a:rPr lang="en-US" altLang="ru-RU" sz="2954" b="0">
                <a:solidFill>
                  <a:srgbClr val="000000"/>
                </a:solidFill>
              </a:rPr>
              <a:t> </a:t>
            </a:r>
            <a:r>
              <a:rPr lang="en-US" altLang="ru-RU" sz="2954" b="0" i="1">
                <a:solidFill>
                  <a:srgbClr val="000000"/>
                </a:solidFill>
              </a:rPr>
              <a:t>IRR)</a:t>
            </a:r>
            <a:r>
              <a:rPr lang="ru-RU" altLang="ru-RU" sz="2954" b="0">
                <a:solidFill>
                  <a:srgbClr val="000000"/>
                </a:solidFill>
              </a:rPr>
              <a:t> не существует или имеет несколько значений, но несмотря на неоднозначность показателя «Окупаемость», он имеет большое значение</a:t>
            </a:r>
          </a:p>
          <a:p>
            <a:pPr marL="316531" indent="-316531" algn="l" defTabSz="844083" fontAlgn="base">
              <a:spcBef>
                <a:spcPct val="20000"/>
              </a:spcBef>
              <a:spcAft>
                <a:spcPct val="0"/>
              </a:spcAft>
            </a:pPr>
            <a:endParaRPr lang="ru-RU" altLang="ru-RU" sz="2954" b="0">
              <a:solidFill>
                <a:srgbClr val="000000"/>
              </a:solidFill>
            </a:endParaRPr>
          </a:p>
          <a:p>
            <a:pPr marL="316531" indent="-316531" algn="l" defTabSz="844083" fontAlgn="base">
              <a:spcBef>
                <a:spcPct val="20000"/>
              </a:spcBef>
              <a:spcAft>
                <a:spcPct val="0"/>
              </a:spcAft>
            </a:pPr>
            <a:r>
              <a:rPr lang="ru-RU" altLang="ru-RU" sz="2954" b="0">
                <a:solidFill>
                  <a:srgbClr val="000000"/>
                </a:solidFill>
              </a:rPr>
              <a:t> –</a:t>
            </a:r>
            <a:r>
              <a:rPr lang="ru-RU" altLang="ru-RU" sz="2954" b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2954" b="0">
                <a:solidFill>
                  <a:srgbClr val="333399"/>
                </a:solidFill>
              </a:rPr>
              <a:t>чем позже деньги будут возвращаться, тем сильнее будет роль рисков и неучтенных факторов</a:t>
            </a:r>
            <a:r>
              <a:rPr lang="ru-RU" altLang="ru-RU" sz="2954" b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68613" name="Rectangle 11"/>
          <p:cNvSpPr>
            <a:spLocks noChangeArrowheads="1"/>
          </p:cNvSpPr>
          <p:nvPr/>
        </p:nvSpPr>
        <p:spPr bwMode="auto">
          <a:xfrm>
            <a:off x="1913792" y="370743"/>
            <a:ext cx="6646985" cy="4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46"/>
              <a:t>DPBP </a:t>
            </a:r>
            <a:endParaRPr lang="ru-RU" altLang="ru-RU" sz="1846"/>
          </a:p>
        </p:txBody>
      </p:sp>
    </p:spTree>
    <p:extLst>
      <p:ext uri="{BB962C8B-B14F-4D97-AF65-F5344CB8AC3E}">
        <p14:creationId xmlns:p14="http://schemas.microsoft.com/office/powerpoint/2010/main" val="18746077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1913792" y="370743"/>
            <a:ext cx="6646985" cy="4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46"/>
              <a:t>Inv, PVI</a:t>
            </a:r>
            <a:endParaRPr lang="ru-RU" altLang="ru-RU" sz="1846"/>
          </a:p>
        </p:txBody>
      </p:sp>
      <p:sp>
        <p:nvSpPr>
          <p:cNvPr id="69635" name="Rectangle 3"/>
          <p:cNvSpPr>
            <a:spLocks noChangeArrowheads="1"/>
          </p:cNvSpPr>
          <p:nvPr/>
        </p:nvSpPr>
        <p:spPr bwMode="auto">
          <a:xfrm>
            <a:off x="317989" y="770793"/>
            <a:ext cx="8508023" cy="531641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FontTx/>
              <a:buChar char="-"/>
            </a:pPr>
            <a:r>
              <a:rPr lang="ru-RU" altLang="ru-RU" sz="2585" b="0">
                <a:solidFill>
                  <a:srgbClr val="000000"/>
                </a:solidFill>
              </a:rPr>
              <a:t>Необходимо максимально точно учитывать инвестиционные затраты.</a:t>
            </a:r>
            <a:r>
              <a:rPr lang="ru-RU" altLang="ru-RU" sz="2954" b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ru-RU" sz="2954" b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16531" indent="-316531" algn="l" defTabSz="844083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FontTx/>
              <a:buChar char="-"/>
            </a:pPr>
            <a:r>
              <a:rPr lang="ru-RU" altLang="ru-RU" sz="2585" b="0">
                <a:solidFill>
                  <a:srgbClr val="000000"/>
                </a:solidFill>
              </a:rPr>
              <a:t>К</a:t>
            </a:r>
            <a:r>
              <a:rPr lang="en-US" altLang="ru-RU" sz="2585" b="0">
                <a:solidFill>
                  <a:srgbClr val="000000"/>
                </a:solidFill>
              </a:rPr>
              <a:t> </a:t>
            </a:r>
            <a:r>
              <a:rPr lang="ru-RU" altLang="ru-RU" sz="2585" b="0">
                <a:solidFill>
                  <a:srgbClr val="000000"/>
                </a:solidFill>
              </a:rPr>
              <a:t>инвестициям будем относить все затраты, необходимые для запуска проекта, за исключением затрат на эксплуатацию проекта. 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FontTx/>
              <a:buChar char="-"/>
            </a:pPr>
            <a:r>
              <a:rPr lang="ru-RU" altLang="ru-RU" sz="2585" b="0">
                <a:solidFill>
                  <a:srgbClr val="000000"/>
                </a:solidFill>
              </a:rPr>
              <a:t>Инвестиционные затраты относятся к инвестиционному периоду.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FontTx/>
              <a:buChar char="-"/>
            </a:pPr>
            <a:r>
              <a:rPr lang="ru-RU" altLang="ru-RU" sz="2585" b="0">
                <a:solidFill>
                  <a:srgbClr val="000000"/>
                </a:solidFill>
              </a:rPr>
              <a:t>Поскольку инвестиционный капитал имеет стоимость, то в расчетах следует учитывать его приведенную стоимость </a:t>
            </a:r>
            <a:r>
              <a:rPr lang="ru-RU" altLang="ru-RU" sz="2585">
                <a:solidFill>
                  <a:srgbClr val="333399"/>
                </a:solidFill>
              </a:rPr>
              <a:t>(</a:t>
            </a:r>
            <a:r>
              <a:rPr lang="en-US" altLang="ru-RU" sz="2585" i="1">
                <a:solidFill>
                  <a:srgbClr val="333399"/>
                </a:solidFill>
              </a:rPr>
              <a:t>Present Value of Investment</a:t>
            </a:r>
            <a:r>
              <a:rPr lang="ru-RU" altLang="ru-RU" sz="2585" i="1">
                <a:solidFill>
                  <a:srgbClr val="333399"/>
                </a:solidFill>
              </a:rPr>
              <a:t> – </a:t>
            </a:r>
            <a:r>
              <a:rPr lang="en-US" altLang="ru-RU" sz="2585" i="1">
                <a:solidFill>
                  <a:srgbClr val="333399"/>
                </a:solidFill>
              </a:rPr>
              <a:t>PVI</a:t>
            </a:r>
            <a:r>
              <a:rPr lang="ru-RU" altLang="ru-RU" sz="2585">
                <a:solidFill>
                  <a:srgbClr val="333399"/>
                </a:solidFill>
              </a:rPr>
              <a:t>)</a:t>
            </a:r>
            <a:r>
              <a:rPr lang="ru-RU" altLang="ru-RU" sz="2585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0678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043608" y="332657"/>
            <a:ext cx="7128792" cy="6001643"/>
          </a:xfrm>
          <a:prstGeom prst="rect">
            <a:avLst/>
          </a:prstGeom>
          <a:solidFill>
            <a:srgbClr val="70AD47">
              <a:lumMod val="40000"/>
              <a:lumOff val="60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План лекции</a:t>
            </a:r>
          </a:p>
          <a:p>
            <a:pPr marL="457200" indent="-457200" algn="just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этапы оценки денежного потока. </a:t>
            </a:r>
          </a:p>
          <a:p>
            <a:pPr marL="457200" indent="-457200" algn="just">
              <a:buAutoNum type="arabicPeriod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Классификация инвестиционных проектов. </a:t>
            </a:r>
          </a:p>
          <a:p>
            <a:pPr marL="457200" indent="-457200" algn="just">
              <a:buAutoNum type="arabicPeriod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Методы оценки эффективности инвестиционного проекта.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Цель лекции: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ознакомить студентов с м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етодами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оценки эффективности инвестиционного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проекта.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Результаты: </a:t>
            </a:r>
          </a:p>
          <a:p>
            <a:pPr lvl="0" algn="just"/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4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профессиональных </a:t>
            </a:r>
            <a:r>
              <a:rPr lang="ru-RU" sz="24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компетенций по методологии </a:t>
            </a:r>
            <a:r>
              <a:rPr lang="ru-RU" sz="24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оценки эффективности инвестиционного проекта.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76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5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1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7" dur="indefinite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1913792" y="370743"/>
            <a:ext cx="6646985" cy="4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46"/>
              <a:t>PI </a:t>
            </a:r>
            <a:endParaRPr lang="ru-RU" altLang="ru-RU" sz="1846"/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317989" y="836735"/>
            <a:ext cx="8508023" cy="272561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ru-RU" sz="2585" b="0">
                <a:solidFill>
                  <a:srgbClr val="000000"/>
                </a:solidFill>
              </a:rPr>
              <a:t>Даже при большом </a:t>
            </a:r>
            <a:r>
              <a:rPr lang="en-US" altLang="ru-RU" sz="2585" b="0">
                <a:solidFill>
                  <a:srgbClr val="000000"/>
                </a:solidFill>
              </a:rPr>
              <a:t>NPV</a:t>
            </a:r>
            <a:r>
              <a:rPr lang="ru-RU" altLang="ru-RU" sz="2585" b="0">
                <a:solidFill>
                  <a:srgbClr val="000000"/>
                </a:solidFill>
              </a:rPr>
              <a:t> проект может быть малоэффективным. Например, если сами инвестиции при этом очень велики. 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endParaRPr lang="ru-RU" altLang="ru-RU" sz="2585" b="0">
              <a:solidFill>
                <a:srgbClr val="000000"/>
              </a:solidFill>
            </a:endParaRP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ru-RU" sz="2585" i="1">
                <a:solidFill>
                  <a:srgbClr val="333399"/>
                </a:solidFill>
              </a:rPr>
              <a:t>Индекс доходности </a:t>
            </a:r>
            <a:r>
              <a:rPr lang="ru-RU" altLang="ru-RU" sz="2585">
                <a:solidFill>
                  <a:srgbClr val="333399"/>
                </a:solidFill>
              </a:rPr>
              <a:t>(</a:t>
            </a:r>
            <a:r>
              <a:rPr lang="en-US" altLang="ru-RU" sz="2585" i="1">
                <a:solidFill>
                  <a:srgbClr val="333399"/>
                </a:solidFill>
              </a:rPr>
              <a:t>Profitability Index</a:t>
            </a:r>
            <a:r>
              <a:rPr lang="ru-RU" altLang="ru-RU" sz="2585">
                <a:solidFill>
                  <a:srgbClr val="333399"/>
                </a:solidFill>
              </a:rPr>
              <a:t> - </a:t>
            </a:r>
            <a:r>
              <a:rPr lang="en-US" altLang="ru-RU" sz="2585" i="1">
                <a:solidFill>
                  <a:srgbClr val="333399"/>
                </a:solidFill>
              </a:rPr>
              <a:t>PI</a:t>
            </a:r>
            <a:r>
              <a:rPr lang="ru-RU" altLang="ru-RU" sz="2585">
                <a:solidFill>
                  <a:srgbClr val="333399"/>
                </a:solidFill>
              </a:rPr>
              <a:t>)</a:t>
            </a:r>
            <a:r>
              <a:rPr lang="ru-RU" altLang="ru-RU" sz="2585" i="1">
                <a:solidFill>
                  <a:srgbClr val="333399"/>
                </a:solidFill>
              </a:rPr>
              <a:t> – отношение дисконтированного чистого денежного дохода </a:t>
            </a:r>
            <a:r>
              <a:rPr lang="en-US" altLang="ru-RU" sz="2585" i="1">
                <a:solidFill>
                  <a:srgbClr val="333399"/>
                </a:solidFill>
              </a:rPr>
              <a:t>NPV</a:t>
            </a:r>
            <a:r>
              <a:rPr lang="ru-RU" altLang="ru-RU" sz="2585" i="1">
                <a:solidFill>
                  <a:srgbClr val="333399"/>
                </a:solidFill>
              </a:rPr>
              <a:t> к дисконтированной сумме инвестиций </a:t>
            </a:r>
            <a:r>
              <a:rPr lang="en-US" altLang="ru-RU" sz="2585" i="1">
                <a:solidFill>
                  <a:srgbClr val="333399"/>
                </a:solidFill>
              </a:rPr>
              <a:t>PVI</a:t>
            </a:r>
            <a:r>
              <a:rPr lang="ru-RU" altLang="ru-RU" sz="2585" b="0">
                <a:solidFill>
                  <a:srgbClr val="000000"/>
                </a:solidFill>
              </a:rPr>
              <a:t> в этом случае будет низким. </a:t>
            </a:r>
            <a:endParaRPr lang="ru-RU" altLang="ru-RU" sz="2954" b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1684" name="Rectangle 5"/>
          <p:cNvSpPr>
            <a:spLocks noChangeArrowheads="1"/>
          </p:cNvSpPr>
          <p:nvPr/>
        </p:nvSpPr>
        <p:spPr bwMode="auto">
          <a:xfrm>
            <a:off x="8959270" y="2975287"/>
            <a:ext cx="184731" cy="54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endParaRPr lang="ru-RU" altLang="ru-RU" sz="2954"/>
          </a:p>
        </p:txBody>
      </p:sp>
      <p:graphicFrame>
        <p:nvGraphicFramePr>
          <p:cNvPr id="71685" name="Object 4"/>
          <p:cNvGraphicFramePr>
            <a:graphicFrameLocks noChangeAspect="1"/>
          </p:cNvGraphicFramePr>
          <p:nvPr/>
        </p:nvGraphicFramePr>
        <p:xfrm>
          <a:off x="517282" y="3894993"/>
          <a:ext cx="1994388" cy="1022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9" name="Equation" r:id="rId4" imgW="761669" imgH="393529" progId="Equation.3">
                  <p:embed/>
                </p:oleObj>
              </mc:Choice>
              <mc:Fallback>
                <p:oleObj name="Equation" r:id="rId4" imgW="761669" imgH="393529" progId="Equation.3">
                  <p:embed/>
                  <p:pic>
                    <p:nvPicPr>
                      <p:cNvPr id="7168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282" y="3894993"/>
                        <a:ext cx="1994388" cy="102283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317989" y="4957397"/>
            <a:ext cx="8508023" cy="9979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altLang="ru-RU" sz="2954" b="0" i="1">
                <a:solidFill>
                  <a:srgbClr val="333399"/>
                </a:solidFill>
              </a:rPr>
              <a:t>PI</a:t>
            </a:r>
            <a:r>
              <a:rPr lang="ru-RU" altLang="ru-RU" sz="2954" b="0">
                <a:solidFill>
                  <a:srgbClr val="333399"/>
                </a:solidFill>
              </a:rPr>
              <a:t> показывает, сколько долларов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2954" b="0">
                <a:solidFill>
                  <a:srgbClr val="333399"/>
                </a:solidFill>
              </a:rPr>
              <a:t>«зарабатывает» один доллар инвестиций</a:t>
            </a:r>
            <a:r>
              <a:rPr lang="ru-RU" altLang="ru-RU" sz="2954" b="0">
                <a:solidFill>
                  <a:srgbClr val="333399"/>
                </a:solidFill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937783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1913792" y="370743"/>
            <a:ext cx="6646985" cy="4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46"/>
              <a:t>BEP </a:t>
            </a:r>
            <a:endParaRPr lang="ru-RU" altLang="ru-RU" sz="1846"/>
          </a:p>
        </p:txBody>
      </p:sp>
      <p:sp>
        <p:nvSpPr>
          <p:cNvPr id="73731" name="Rectangle 3"/>
          <p:cNvSpPr>
            <a:spLocks noChangeArrowheads="1"/>
          </p:cNvSpPr>
          <p:nvPr/>
        </p:nvSpPr>
        <p:spPr bwMode="auto">
          <a:xfrm>
            <a:off x="317989" y="970085"/>
            <a:ext cx="8508023" cy="491783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ru-RU" sz="2585" b="0">
                <a:solidFill>
                  <a:srgbClr val="000000"/>
                </a:solidFill>
              </a:rPr>
              <a:t>Если </a:t>
            </a:r>
            <a:r>
              <a:rPr lang="en-US" altLang="ru-RU" sz="2585" b="0" i="1">
                <a:solidFill>
                  <a:srgbClr val="000000"/>
                </a:solidFill>
              </a:rPr>
              <a:t>NPV</a:t>
            </a:r>
            <a:r>
              <a:rPr lang="ru-RU" altLang="ru-RU" sz="2585" b="0">
                <a:solidFill>
                  <a:srgbClr val="000000"/>
                </a:solidFill>
              </a:rPr>
              <a:t> при некотором значении переменной  обращается в нуль, то это значение называется</a:t>
            </a:r>
            <a:r>
              <a:rPr lang="ru-RU" altLang="ru-RU" sz="2585" b="0" i="1">
                <a:solidFill>
                  <a:srgbClr val="000000"/>
                </a:solidFill>
              </a:rPr>
              <a:t> </a:t>
            </a:r>
            <a:r>
              <a:rPr lang="ru-RU" altLang="ru-RU" sz="2585" i="1">
                <a:solidFill>
                  <a:srgbClr val="333399"/>
                </a:solidFill>
              </a:rPr>
              <a:t>точкой безубыточности (</a:t>
            </a:r>
            <a:r>
              <a:rPr lang="en-US" altLang="ru-RU" sz="2585" i="1">
                <a:solidFill>
                  <a:srgbClr val="333399"/>
                </a:solidFill>
              </a:rPr>
              <a:t>break even point</a:t>
            </a:r>
            <a:r>
              <a:rPr lang="ru-RU" altLang="ru-RU" sz="2585" i="1">
                <a:solidFill>
                  <a:srgbClr val="333399"/>
                </a:solidFill>
              </a:rPr>
              <a:t> – </a:t>
            </a:r>
            <a:r>
              <a:rPr lang="en-US" altLang="ru-RU" sz="2585" i="1">
                <a:solidFill>
                  <a:srgbClr val="333399"/>
                </a:solidFill>
              </a:rPr>
              <a:t>BEP</a:t>
            </a:r>
            <a:r>
              <a:rPr lang="ru-RU" altLang="ru-RU" sz="2585" i="1">
                <a:solidFill>
                  <a:srgbClr val="333399"/>
                </a:solidFill>
              </a:rPr>
              <a:t>) по данной переменной.</a:t>
            </a:r>
            <a:r>
              <a:rPr lang="ru-RU" altLang="ru-RU" sz="2585" b="0">
                <a:solidFill>
                  <a:srgbClr val="000000"/>
                </a:solidFill>
              </a:rPr>
              <a:t> 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endParaRPr lang="en-US" altLang="ru-RU" sz="2585" b="0">
              <a:solidFill>
                <a:srgbClr val="000000"/>
              </a:solidFill>
            </a:endParaRP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ru-RU" sz="2585" b="0">
                <a:solidFill>
                  <a:srgbClr val="000000"/>
                </a:solidFill>
              </a:rPr>
              <a:t>Примеры:</a:t>
            </a:r>
            <a:r>
              <a:rPr lang="ru-RU" altLang="ru-RU" sz="2585" b="0" i="1">
                <a:solidFill>
                  <a:srgbClr val="000000"/>
                </a:solidFill>
              </a:rPr>
              <a:t> </a:t>
            </a:r>
            <a:r>
              <a:rPr lang="en-US" altLang="ru-RU" sz="2585" b="0" i="1">
                <a:solidFill>
                  <a:srgbClr val="000000"/>
                </a:solidFill>
              </a:rPr>
              <a:t>DPBP</a:t>
            </a:r>
            <a:r>
              <a:rPr lang="ru-RU" altLang="ru-RU" sz="2585" b="0" i="1">
                <a:solidFill>
                  <a:srgbClr val="000000"/>
                </a:solidFill>
              </a:rPr>
              <a:t> – по времени</a:t>
            </a:r>
            <a:r>
              <a:rPr lang="en-US" altLang="ru-RU" sz="2585" b="0" i="1">
                <a:solidFill>
                  <a:srgbClr val="000000"/>
                </a:solidFill>
              </a:rPr>
              <a:t>, IRR</a:t>
            </a:r>
            <a:r>
              <a:rPr lang="ru-RU" altLang="ru-RU" sz="2585" b="0" i="1">
                <a:solidFill>
                  <a:srgbClr val="000000"/>
                </a:solidFill>
              </a:rPr>
              <a:t> – по ставке дисконтирования.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endParaRPr lang="ru-RU" altLang="ru-RU" sz="2585" b="0" i="1">
              <a:solidFill>
                <a:srgbClr val="000000"/>
              </a:solidFill>
            </a:endParaRPr>
          </a:p>
          <a:p>
            <a:pPr marL="316531" indent="-316531" algn="l" defTabSz="844083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ru-RU" sz="2585" b="0">
                <a:solidFill>
                  <a:srgbClr val="000000"/>
                </a:solidFill>
              </a:rPr>
              <a:t>NPV </a:t>
            </a:r>
            <a:r>
              <a:rPr lang="ru-RU" altLang="ru-RU" sz="2585" b="0">
                <a:solidFill>
                  <a:srgbClr val="000000"/>
                </a:solidFill>
              </a:rPr>
              <a:t>это функция от многих аргументов, можно рассматривать ее от каждого аргумента в отдельности и искать ее нули – это и будут точки безубыточности по этому аргументу. </a:t>
            </a:r>
            <a:endParaRPr lang="ru-RU" altLang="ru-RU" sz="2954" b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6957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1913792" y="370743"/>
            <a:ext cx="6646985" cy="4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46"/>
              <a:t>BEP </a:t>
            </a:r>
            <a:endParaRPr lang="ru-RU" altLang="ru-RU" sz="1846"/>
          </a:p>
        </p:txBody>
      </p:sp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317989" y="836736"/>
            <a:ext cx="8508023" cy="265234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1846" b="0">
                <a:solidFill>
                  <a:srgbClr val="000000"/>
                </a:solidFill>
              </a:rPr>
              <a:t>У одного из проектов точка безубыточности равна 10</a:t>
            </a:r>
            <a:r>
              <a:rPr lang="ru-RU" altLang="ru-RU" sz="1846" b="0" i="1">
                <a:solidFill>
                  <a:srgbClr val="000000"/>
                </a:solidFill>
              </a:rPr>
              <a:t>$/т</a:t>
            </a:r>
            <a:r>
              <a:rPr lang="ru-RU" altLang="ru-RU" sz="1846" b="0">
                <a:solidFill>
                  <a:srgbClr val="000000"/>
                </a:solidFill>
              </a:rPr>
              <a:t>, у другого 150</a:t>
            </a:r>
            <a:r>
              <a:rPr lang="ru-RU" altLang="ru-RU" sz="1846" b="0" i="1">
                <a:solidFill>
                  <a:srgbClr val="000000"/>
                </a:solidFill>
              </a:rPr>
              <a:t>$/т</a:t>
            </a:r>
            <a:r>
              <a:rPr lang="ru-RU" altLang="ru-RU" sz="1846" b="0">
                <a:solidFill>
                  <a:srgbClr val="000000"/>
                </a:solidFill>
              </a:rPr>
              <a:t>.</a:t>
            </a:r>
            <a:r>
              <a:rPr lang="ru-RU" altLang="ru-RU" sz="1846" b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75780" name="Rectangle 5"/>
          <p:cNvSpPr>
            <a:spLocks noChangeArrowheads="1"/>
          </p:cNvSpPr>
          <p:nvPr/>
        </p:nvSpPr>
        <p:spPr bwMode="auto">
          <a:xfrm>
            <a:off x="8959270" y="517837"/>
            <a:ext cx="184731" cy="54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endParaRPr lang="ru-RU" altLang="ru-RU" sz="2954"/>
          </a:p>
        </p:txBody>
      </p:sp>
      <p:graphicFrame>
        <p:nvGraphicFramePr>
          <p:cNvPr id="75781" name="Object 4"/>
          <p:cNvGraphicFramePr>
            <a:graphicFrameLocks noChangeAspect="1"/>
          </p:cNvGraphicFramePr>
          <p:nvPr/>
        </p:nvGraphicFramePr>
        <p:xfrm>
          <a:off x="112835" y="1296866"/>
          <a:ext cx="8780585" cy="398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3" name="Worksheet" r:id="rId4" imgW="7677302" imgH="3410102" progId="Excel.Sheet.8">
                  <p:embed/>
                </p:oleObj>
              </mc:Choice>
              <mc:Fallback>
                <p:oleObj name="Worksheet" r:id="rId4" imgW="7677302" imgH="3410102" progId="Excel.Sheet.8">
                  <p:embed/>
                  <p:pic>
                    <p:nvPicPr>
                      <p:cNvPr id="75781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835" y="1296866"/>
                        <a:ext cx="8780585" cy="39814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317989" y="5290038"/>
            <a:ext cx="8508023" cy="59934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1846" b="0">
                <a:solidFill>
                  <a:srgbClr val="000000"/>
                </a:solidFill>
              </a:rPr>
              <a:t>Хотя у первого проекта точка безубыточности ниже, он менее эффективен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1846" b="0">
                <a:solidFill>
                  <a:srgbClr val="000000"/>
                </a:solidFill>
              </a:rPr>
              <a:t>при цене больше 230</a:t>
            </a:r>
            <a:r>
              <a:rPr lang="ru-RU" altLang="ru-RU" sz="1846" b="0" i="1">
                <a:solidFill>
                  <a:srgbClr val="000000"/>
                </a:solidFill>
              </a:rPr>
              <a:t>$/т.</a:t>
            </a:r>
          </a:p>
        </p:txBody>
      </p:sp>
    </p:spTree>
    <p:extLst>
      <p:ext uri="{BB962C8B-B14F-4D97-AF65-F5344CB8AC3E}">
        <p14:creationId xmlns:p14="http://schemas.microsoft.com/office/powerpoint/2010/main" val="7867040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4"/>
          <p:cNvSpPr>
            <a:spLocks noChangeArrowheads="1"/>
          </p:cNvSpPr>
          <p:nvPr/>
        </p:nvSpPr>
        <p:spPr bwMode="auto">
          <a:xfrm>
            <a:off x="1913792" y="370743"/>
            <a:ext cx="6646985" cy="4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846"/>
              <a:t>Устойчивость проекта</a:t>
            </a:r>
          </a:p>
        </p:txBody>
      </p:sp>
      <p:sp>
        <p:nvSpPr>
          <p:cNvPr id="77827" name="Rectangle 5"/>
          <p:cNvSpPr>
            <a:spLocks noChangeArrowheads="1"/>
          </p:cNvSpPr>
          <p:nvPr/>
        </p:nvSpPr>
        <p:spPr bwMode="auto">
          <a:xfrm>
            <a:off x="317989" y="836736"/>
            <a:ext cx="8573965" cy="49852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2585" b="0">
                <a:solidFill>
                  <a:srgbClr val="000000"/>
                </a:solidFill>
              </a:rPr>
              <a:t>	Выходные показатели проекта могут существенно измениться при отклонении отдельных параметров от заложенных значений.  Рекомендуется проверять реализуемость и оценивать эффективность проекта в зависимости от изменения следующих параметров:</a:t>
            </a:r>
          </a:p>
          <a:p>
            <a:pPr marL="316531" indent="-316531" algn="l" defTabSz="844083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altLang="ru-RU" sz="2585" b="0">
                <a:solidFill>
                  <a:srgbClr val="000000"/>
                </a:solidFill>
              </a:rPr>
              <a:t>величины инвестиционных затрат (или их отдельных составляющих)</a:t>
            </a:r>
          </a:p>
          <a:p>
            <a:pPr marL="316531" indent="-316531" algn="l" defTabSz="844083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altLang="ru-RU" sz="2585" b="0">
                <a:solidFill>
                  <a:srgbClr val="000000"/>
                </a:solidFill>
              </a:rPr>
              <a:t>объема производства, добычи или реализации</a:t>
            </a:r>
          </a:p>
          <a:p>
            <a:pPr marL="316531" indent="-316531" algn="l" defTabSz="844083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altLang="ru-RU" sz="2585" b="0">
                <a:solidFill>
                  <a:srgbClr val="000000"/>
                </a:solidFill>
              </a:rPr>
              <a:t>себестоимости (или ее отдельных составляющих)</a:t>
            </a:r>
          </a:p>
          <a:p>
            <a:pPr marL="316531" indent="-316531" algn="l" defTabSz="844083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altLang="ru-RU" sz="2585" b="0">
                <a:solidFill>
                  <a:srgbClr val="000000"/>
                </a:solidFill>
              </a:rPr>
              <a:t>индекса инфляции, курса иностранной валюты </a:t>
            </a:r>
          </a:p>
          <a:p>
            <a:pPr marL="316531" indent="-316531" algn="l" defTabSz="844083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altLang="ru-RU" sz="2585" b="0">
                <a:solidFill>
                  <a:srgbClr val="000000"/>
                </a:solidFill>
              </a:rPr>
              <a:t>других параметров, заданных в проекте. </a:t>
            </a:r>
          </a:p>
        </p:txBody>
      </p:sp>
    </p:spTree>
    <p:extLst>
      <p:ext uri="{BB962C8B-B14F-4D97-AF65-F5344CB8AC3E}">
        <p14:creationId xmlns:p14="http://schemas.microsoft.com/office/powerpoint/2010/main" val="22973755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От </a:t>
            </a:r>
            <a:r>
              <a:rPr lang="ru-RU" dirty="0"/>
              <a:t>того, насколько точно рассчитан экономический эффект инвестиционного проекта, во многом зависит будущий успех компании, а оценка ожидаемого денежного потока является одной из главных задач в этом процессе. Если денежный поток рассчитать неправильно, то любой метод оценки инвестиционного проекта даст неверный результат, из-за чего эффективный проект может быть отвергнут как убыточный, а экономически невыгодный принят за сверхприбыльный. Именно поэтому </a:t>
            </a:r>
            <a:r>
              <a:rPr lang="ru-RU" u="sng" dirty="0"/>
              <a:t>важно грамотно оценить денежный поток инвестиционного проекта </a:t>
            </a:r>
            <a:r>
              <a:rPr lang="ru-RU" dirty="0"/>
              <a:t>компании.</a:t>
            </a:r>
          </a:p>
        </p:txBody>
      </p:sp>
    </p:spTree>
    <p:extLst>
      <p:ext uri="{BB962C8B-B14F-4D97-AF65-F5344CB8AC3E}">
        <p14:creationId xmlns:p14="http://schemas.microsoft.com/office/powerpoint/2010/main" val="2454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r>
              <a:rPr lang="ru-RU" b="1" dirty="0" smtClean="0"/>
              <a:t>СПАСИБО ЗА ВНИМАНИЕ!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3626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Денежный поток </a:t>
            </a:r>
            <a:r>
              <a:rPr lang="ru-RU" dirty="0" smtClean="0"/>
              <a:t>инвестиционного </a:t>
            </a:r>
            <a:r>
              <a:rPr lang="ru-RU" dirty="0"/>
              <a:t>проекта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Денежный поток включает:</a:t>
            </a:r>
          </a:p>
          <a:p>
            <a:r>
              <a:rPr lang="ru-RU" dirty="0"/>
              <a:t>- чистую прибыль после уплаты налогов;</a:t>
            </a:r>
          </a:p>
          <a:p>
            <a:r>
              <a:rPr lang="ru-RU" dirty="0"/>
              <a:t>- амортизационные отчисления, прирост (уменьшение) оборотного капитала;</a:t>
            </a:r>
          </a:p>
          <a:p>
            <a:r>
              <a:rPr lang="ru-RU" dirty="0"/>
              <a:t>- прирост (уменьшение) инвестиций;</a:t>
            </a:r>
          </a:p>
          <a:p>
            <a:r>
              <a:rPr lang="ru-RU" dirty="0"/>
              <a:t>- прирост (уменьшение) долгосрочной задолженности.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21088"/>
            <a:ext cx="295275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4221088"/>
            <a:ext cx="2047875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501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Инвестиционная деятельность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4941168"/>
            <a:ext cx="8229600" cy="4937760"/>
          </a:xfrm>
        </p:spPr>
        <p:txBody>
          <a:bodyPr/>
          <a:lstStyle/>
          <a:p>
            <a:r>
              <a:rPr lang="ru-RU" dirty="0"/>
              <a:t>Приток денежных средств по финансовой деятельности может обеспечиваться за счет внешних источников финансирования по отношению к </a:t>
            </a:r>
            <a:r>
              <a:rPr lang="ru-RU" dirty="0" smtClean="0"/>
              <a:t>проекту.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340768"/>
            <a:ext cx="5460057" cy="355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42373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Надежность прогноза денежных средств зависит от: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- точности расчета сумм капитальных затрат в течение всего срока реализации затрат на создание оборотного капитала по инвестиционной деятельности;</a:t>
            </a:r>
          </a:p>
          <a:p>
            <a:r>
              <a:rPr lang="ru-RU" dirty="0"/>
              <a:t>- </a:t>
            </a:r>
            <a:r>
              <a:rPr lang="ru-RU" dirty="0" smtClean="0"/>
              <a:t>точности </a:t>
            </a:r>
            <a:r>
              <a:rPr lang="ru-RU" dirty="0"/>
              <a:t>прогноза продаж, по данным которого он построен, и расчета необходимых затрат на производство и реализацию продукции (по операционной деятельности);</a:t>
            </a:r>
          </a:p>
          <a:p>
            <a:r>
              <a:rPr lang="ru-RU" dirty="0"/>
              <a:t>- </a:t>
            </a:r>
            <a:r>
              <a:rPr lang="ru-RU" dirty="0" smtClean="0"/>
              <a:t>расчета </a:t>
            </a:r>
            <a:r>
              <a:rPr lang="ru-RU" dirty="0"/>
              <a:t>суммы денежных средств, необходимых для реализации инвестиционного проекта на каждом шаге его осуществления (по финансовой деятельности).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977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Базисная цена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Под базисной ценой понимается цена на конкретный продукт (работу, услугу), сложившаяся в народном хозяйстве на определенный момент времени, заложенная в инвестиционный проект без учета инфляции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140968"/>
            <a:ext cx="4803626" cy="3055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40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Прогнозные цены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Прогнозная цена определяется путем умножения базисной цены на индекс возможного изменения цен в конце расчетного периода.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924944"/>
            <a:ext cx="5774953" cy="3258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845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Основные этапы </a:t>
            </a:r>
            <a:r>
              <a:rPr lang="ru-RU" dirty="0"/>
              <a:t>оценки денежного потока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1. Выбор модели денежного потока.</a:t>
            </a:r>
          </a:p>
          <a:p>
            <a:r>
              <a:rPr lang="ru-RU" dirty="0"/>
              <a:t>2. Определение длительности прогнозного периода действия проекта.</a:t>
            </a:r>
          </a:p>
          <a:p>
            <a:r>
              <a:rPr lang="ru-RU" dirty="0"/>
              <a:t>3. Анализ и прогноз инвестиций.</a:t>
            </a:r>
          </a:p>
          <a:p>
            <a:r>
              <a:rPr lang="ru-RU" dirty="0"/>
              <a:t>4. Анализ и прогноз доходов от действия проекта.</a:t>
            </a:r>
          </a:p>
          <a:p>
            <a:r>
              <a:rPr lang="ru-RU" dirty="0"/>
              <a:t>5. Анализ и прогноз расходов.</a:t>
            </a:r>
          </a:p>
          <a:p>
            <a:r>
              <a:rPr lang="ru-RU" dirty="0"/>
              <a:t>6. Расчет величины денежного потока для каждого года прогнозного периода.</a:t>
            </a:r>
          </a:p>
          <a:p>
            <a:r>
              <a:rPr lang="ru-RU" dirty="0"/>
              <a:t>7. Определение ставки дисконта.</a:t>
            </a:r>
          </a:p>
          <a:p>
            <a:r>
              <a:rPr lang="ru-RU" dirty="0"/>
              <a:t>8. Расчет величины остаточной стоимости активов, созданных в ходе осуществления инвестиционного проекта.</a:t>
            </a:r>
          </a:p>
          <a:p>
            <a:r>
              <a:rPr lang="ru-RU" dirty="0"/>
              <a:t>9. Расчет текущих стоимостей будущих денежных потоков и остаточной стоимости активов, созданных в ходе осуществления инвестиционного проекта.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640318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Оценка эффективности инвестиционного проекта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основывается на будущих денежных потоках. Поэтому важной задачей является выработка прогноза денежного потока на какой-то будущий временной период, начиная с текущего года.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996952"/>
            <a:ext cx="3456383" cy="3456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262496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9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0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40</TotalTime>
  <Words>1112</Words>
  <Application>Microsoft Office PowerPoint</Application>
  <PresentationFormat>Экран (4:3)</PresentationFormat>
  <Paragraphs>128</Paragraphs>
  <Slides>25</Slides>
  <Notes>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14</vt:i4>
      </vt:variant>
      <vt:variant>
        <vt:lpstr>Внедренные серверы OLE</vt:lpstr>
      </vt:variant>
      <vt:variant>
        <vt:i4>4</vt:i4>
      </vt:variant>
      <vt:variant>
        <vt:lpstr>Заголовки слайдов</vt:lpstr>
      </vt:variant>
      <vt:variant>
        <vt:i4>25</vt:i4>
      </vt:variant>
    </vt:vector>
  </HeadingPairs>
  <TitlesOfParts>
    <vt:vector size="53" baseType="lpstr">
      <vt:lpstr>MS PGothic</vt:lpstr>
      <vt:lpstr>Arial</vt:lpstr>
      <vt:lpstr>Book Antiqua</vt:lpstr>
      <vt:lpstr>Bookman Old Style</vt:lpstr>
      <vt:lpstr>Calibri</vt:lpstr>
      <vt:lpstr>Cambria</vt:lpstr>
      <vt:lpstr>Gill Sans MT</vt:lpstr>
      <vt:lpstr>Times New Roman</vt:lpstr>
      <vt:lpstr>Wingdings</vt:lpstr>
      <vt:lpstr>Wingdings 3</vt:lpstr>
      <vt:lpstr>Начальная</vt:lpstr>
      <vt:lpstr>Оформление по умолчанию</vt:lpstr>
      <vt:lpstr>1_Оформление по умолчанию</vt:lpstr>
      <vt:lpstr>2_Оформление по умолчанию</vt:lpstr>
      <vt:lpstr>3_Оформление по умолчанию</vt:lpstr>
      <vt:lpstr>4_Оформление по умолчанию</vt:lpstr>
      <vt:lpstr>5_Оформление по умолчанию</vt:lpstr>
      <vt:lpstr>6_Оформление по умолчанию</vt:lpstr>
      <vt:lpstr>7_Оформление по умолчанию</vt:lpstr>
      <vt:lpstr>8_Оформление по умолчанию</vt:lpstr>
      <vt:lpstr>9_Оформление по умолчанию</vt:lpstr>
      <vt:lpstr>10_Оформление по умолчанию</vt:lpstr>
      <vt:lpstr>11_Оформление по умолчанию</vt:lpstr>
      <vt:lpstr>12_Оформление по умолчанию</vt:lpstr>
      <vt:lpstr>Microsoft Photo Editor 3.0 Photo</vt:lpstr>
      <vt:lpstr>Лист Microsoft Excel</vt:lpstr>
      <vt:lpstr>Microsoft Equation 3.0</vt:lpstr>
      <vt:lpstr>Microsoft Excel Worksheet</vt:lpstr>
      <vt:lpstr>Презентация PowerPoint</vt:lpstr>
      <vt:lpstr>Презентация PowerPoint</vt:lpstr>
      <vt:lpstr>Денежный поток инвестиционного проекта </vt:lpstr>
      <vt:lpstr>Инвестиционная деятельность </vt:lpstr>
      <vt:lpstr>Надежность прогноза денежных средств зависит от:</vt:lpstr>
      <vt:lpstr>Базисная цена</vt:lpstr>
      <vt:lpstr>Прогнозные цены </vt:lpstr>
      <vt:lpstr>Основные этапы оценки денежного потока </vt:lpstr>
      <vt:lpstr>Оценка эффективности инвестиционного проекта </vt:lpstr>
      <vt:lpstr>Учет релевантных денежных потоков</vt:lpstr>
      <vt:lpstr>3. Методы оценки эффективности инвестиционного проекта. ПОКАЗАТЕЛИ ЭКОНОМИЧЕСКОЙ ЭФФЕКТИВНОСТИ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Прогнозирование денежных потоков предприятия по инвестиционной деятельности</dc:title>
  <dc:creator>Айрана Ооржак</dc:creator>
  <cp:lastModifiedBy>777</cp:lastModifiedBy>
  <cp:revision>11</cp:revision>
  <dcterms:created xsi:type="dcterms:W3CDTF">2016-05-11T20:04:00Z</dcterms:created>
  <dcterms:modified xsi:type="dcterms:W3CDTF">2023-01-10T18:55:58Z</dcterms:modified>
</cp:coreProperties>
</file>